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58" r:id="rId4"/>
    <p:sldId id="319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31D"/>
    <a:srgbClr val="204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2"/>
    <p:restoredTop sz="96327"/>
  </p:normalViewPr>
  <p:slideViewPr>
    <p:cSldViewPr snapToGrid="0">
      <p:cViewPr varScale="1">
        <p:scale>
          <a:sx n="114" d="100"/>
          <a:sy n="114" d="100"/>
        </p:scale>
        <p:origin x="15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25F53-2E71-4039-8ED2-D57D4C42EFC3}" type="datetimeFigureOut">
              <a:rPr lang="pt-BR" smtClean="0"/>
              <a:t>04/08/2023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FC95A-E352-4529-9129-72D00BD82D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60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Homem com chapéu rosa&#10;&#10;Descrição gerada automaticamente">
            <a:extLst>
              <a:ext uri="{FF2B5EF4-FFF2-40B4-BE49-F238E27FC236}">
                <a16:creationId xmlns:a16="http://schemas.microsoft.com/office/drawing/2014/main" id="{01933EB2-9C7D-08D4-B588-6D782F6D6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0509" y="244184"/>
            <a:ext cx="8840149" cy="6624218"/>
          </a:xfrm>
          <a:prstGeom prst="rect">
            <a:avLst/>
          </a:prstGeom>
        </p:spPr>
      </p:pic>
      <p:pic>
        <p:nvPicPr>
          <p:cNvPr id="11" name="Imagem 10" descr="Texto, Logotipo&#10;&#10;Descrição gerada automaticamente">
            <a:extLst>
              <a:ext uri="{FF2B5EF4-FFF2-40B4-BE49-F238E27FC236}">
                <a16:creationId xmlns:a16="http://schemas.microsoft.com/office/drawing/2014/main" id="{04922618-C530-7EC0-4561-4B3FBEC486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09" y="958542"/>
            <a:ext cx="4940916" cy="49409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E1B381-5BCD-5E84-238E-FDDA2BEC1D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20292"/>
          <a:stretch/>
        </p:blipFill>
        <p:spPr>
          <a:xfrm>
            <a:off x="10718902" y="205441"/>
            <a:ext cx="1257300" cy="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9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5EC229-B034-E336-E788-C283D227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4975B2-435D-CA74-453E-F889457C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33DFB1-1725-F5D6-BA7F-E4FC89E2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C8911843-BC73-13B4-FA95-6739EB580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302" y="540302"/>
            <a:ext cx="5777396" cy="577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Mulher com a mão no cabelo&#10;&#10;Descrição gerada automaticamente com confiança média">
            <a:extLst>
              <a:ext uri="{FF2B5EF4-FFF2-40B4-BE49-F238E27FC236}">
                <a16:creationId xmlns:a16="http://schemas.microsoft.com/office/drawing/2014/main" id="{5AEF4EB7-3FF9-6F3F-32C5-14EFC7100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25" r="17690"/>
          <a:stretch/>
        </p:blipFill>
        <p:spPr>
          <a:xfrm>
            <a:off x="0" y="19878"/>
            <a:ext cx="7235687" cy="6862810"/>
          </a:xfrm>
          <a:prstGeom prst="rect">
            <a:avLst/>
          </a:prstGeom>
        </p:spPr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5EC229-B034-E336-E788-C283D227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4975B2-435D-CA74-453E-F889457C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33DFB1-1725-F5D6-BA7F-E4FC89E2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EF8814-2BC9-45A5-98A6-F51B5238B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0700" y="1331359"/>
            <a:ext cx="6019800" cy="30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4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69693-5753-1852-9CD2-3B368CB8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FF559B-AEB6-AB66-6D0D-F152C3805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80D855-A188-463F-1162-47681BB1F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34E517-5677-3B6E-78A7-EF3C3965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69A1EF-7D5F-EEE1-118D-A8FE46D5E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E1B6C0-4AE9-0340-0566-0A24FFA7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810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A36CA0-6D81-B436-D6C6-C7180ED2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C5974A3-6E8B-EAF5-A977-EAF241F02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8B36DD-A458-9E8B-81AE-3992D0949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13D947-15DF-450F-219C-1E442456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A24C81-89AD-FEF0-5BDE-312C1FF18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77E8C1-2E3E-2847-CAEE-96315DC4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027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EA9C5-B530-43CF-DAB9-11DF82B5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ABF088-F9F0-ADCC-77B1-16EE3B50E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A8D58A-A7C4-E17C-3E9D-CB0F777FC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2CCC89-20E4-DA64-5C8D-4F243FC9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F8CB14-3EDD-031D-5E34-5C42120A9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68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B83BCF-0877-6902-7F9F-7C0593AA8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5BB78BE-9393-FDCF-B328-B022CCCA7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31F93-6E4B-8D7C-9269-2D259485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6BC0B6-4EE9-C7DF-8518-107E12E2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599299-99B9-24F8-D10C-9D1529AEC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63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38AF3D6-91D4-15E8-18A1-D22A2F987B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46" r="6521"/>
          <a:stretch/>
        </p:blipFill>
        <p:spPr>
          <a:xfrm>
            <a:off x="0" y="5744817"/>
            <a:ext cx="12192000" cy="11197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E69DBB-0AEF-3FB2-D055-EE7BB6B4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1931D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7A3983-99D5-5675-4D14-DA5E7F0E8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04C86"/>
                </a:solidFill>
              </a:defRPr>
            </a:lvl1pPr>
            <a:lvl2pPr>
              <a:defRPr>
                <a:solidFill>
                  <a:srgbClr val="204C86"/>
                </a:solidFill>
              </a:defRPr>
            </a:lvl2pPr>
            <a:lvl3pPr>
              <a:defRPr>
                <a:solidFill>
                  <a:srgbClr val="204C86"/>
                </a:solidFill>
              </a:defRPr>
            </a:lvl3pPr>
            <a:lvl4pPr>
              <a:defRPr>
                <a:solidFill>
                  <a:srgbClr val="204C86"/>
                </a:solidFill>
              </a:defRPr>
            </a:lvl4pPr>
            <a:lvl5pPr>
              <a:defRPr>
                <a:solidFill>
                  <a:srgbClr val="204C86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3C8006-B69E-6BB6-B322-0E1E28389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D31F76-ED1E-6DB5-2C31-0D88B304E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E8FB47-DFBC-FC18-4818-7CB23685C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4ECEE0-C314-2158-616F-C7D8019505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4024" y="230188"/>
            <a:ext cx="1194920" cy="7627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CCFF6DF-4C9F-AFF1-1FE8-CC68E99DF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1200"/>
          <a:stretch/>
        </p:blipFill>
        <p:spPr>
          <a:xfrm>
            <a:off x="10914718" y="5967446"/>
            <a:ext cx="1086471" cy="7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C77B81-FF6E-D103-2E13-EF61126EF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46" r="6521"/>
          <a:stretch/>
        </p:blipFill>
        <p:spPr>
          <a:xfrm>
            <a:off x="-36444" y="-38053"/>
            <a:ext cx="12264887" cy="693410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40EE35-6649-CCED-829E-E0D243140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8BD74A-079E-9014-25C4-7706CC9F4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B6AD57-CC58-8891-427F-E480CBD7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59CF5A-F74D-B205-889D-80D62B13F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EEE9EC-BA9A-C8DC-8698-065CEE45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7622E05-1DAE-E674-C6AF-ACB510085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0788"/>
          <a:stretch/>
        </p:blipFill>
        <p:spPr>
          <a:xfrm>
            <a:off x="10721664" y="192113"/>
            <a:ext cx="1311586" cy="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6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Homem de camisa azul e gravata olhando para o lado&#10;&#10;Descrição gerada automaticamente">
            <a:extLst>
              <a:ext uri="{FF2B5EF4-FFF2-40B4-BE49-F238E27FC236}">
                <a16:creationId xmlns:a16="http://schemas.microsoft.com/office/drawing/2014/main" id="{74B6E76E-38CC-0B15-2A6C-AF177444D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12068" y="1033882"/>
            <a:ext cx="7772400" cy="58241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958A2C-C336-9E00-CE12-756E832F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04C86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68B87C-5D9A-BD20-05C4-7344E040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F1931D"/>
                </a:solidFill>
              </a:defRPr>
            </a:lvl1pPr>
            <a:lvl2pPr>
              <a:defRPr>
                <a:solidFill>
                  <a:srgbClr val="F1931D"/>
                </a:solidFill>
              </a:defRPr>
            </a:lvl2pPr>
            <a:lvl3pPr>
              <a:defRPr>
                <a:solidFill>
                  <a:srgbClr val="F1931D"/>
                </a:solidFill>
              </a:defRPr>
            </a:lvl3pPr>
            <a:lvl4pPr>
              <a:defRPr>
                <a:solidFill>
                  <a:srgbClr val="F1931D"/>
                </a:solidFill>
              </a:defRPr>
            </a:lvl4pPr>
            <a:lvl5pPr>
              <a:defRPr>
                <a:solidFill>
                  <a:srgbClr val="F1931D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4E537D-13AF-F8CA-0499-E3432A33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1EF6DA-4C47-1B90-24C1-4C8D2194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2148F4-4E3A-FBD6-72E6-9208086A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93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4B6E76E-38CC-0B15-2A6C-AF177444D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512068" y="1033882"/>
            <a:ext cx="7772399" cy="58241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958A2C-C336-9E00-CE12-756E832F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04C86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68B87C-5D9A-BD20-05C4-7344E040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F1931D"/>
                </a:solidFill>
              </a:defRPr>
            </a:lvl1pPr>
            <a:lvl2pPr>
              <a:defRPr>
                <a:solidFill>
                  <a:srgbClr val="F1931D"/>
                </a:solidFill>
              </a:defRPr>
            </a:lvl2pPr>
            <a:lvl3pPr>
              <a:defRPr>
                <a:solidFill>
                  <a:srgbClr val="F1931D"/>
                </a:solidFill>
              </a:defRPr>
            </a:lvl3pPr>
            <a:lvl4pPr>
              <a:defRPr>
                <a:solidFill>
                  <a:srgbClr val="F1931D"/>
                </a:solidFill>
              </a:defRPr>
            </a:lvl4pPr>
            <a:lvl5pPr>
              <a:defRPr>
                <a:solidFill>
                  <a:srgbClr val="F1931D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4E537D-13AF-F8CA-0499-E3432A33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1EF6DA-4C47-1B90-24C1-4C8D2194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2148F4-4E3A-FBD6-72E6-9208086A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8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0A47D-C242-F36A-CC78-CF7662860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2B502F-645D-E510-CFFE-670F51402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D1A0A9A-19B9-95B3-18BC-207AC1383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E8834B-2E46-1F76-FB3E-B072CC32A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4D7F59E-413B-B73F-18F2-2A6750497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F876E99-6740-714D-CC62-FF3524A5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FD574B-F22B-96D2-6334-90642E8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3F6523B-C37E-B275-861F-13CFE979E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637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017AD-EEF5-3D65-97D4-690169EC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5ACD4D-45EB-1C6D-C93F-D3C0CAAB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EF1D214-3128-143F-799E-5287FF77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9E7A72-1F2B-305A-3F33-4FD822BC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79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5EC229-B034-E336-E788-C283D227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4975B2-435D-CA74-453E-F889457C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33DFB1-1725-F5D6-BA7F-E4FC89E2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E5667165-6C81-A6A4-975F-ACC0A2C895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9800" y="1309254"/>
            <a:ext cx="7772400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3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5EC229-B034-E336-E788-C283D227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4975B2-435D-CA74-453E-F889457C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33DFB1-1725-F5D6-BA7F-E4FC89E2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6C4332F-44D3-6014-39CA-C0DF1CFAD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054" y="2667350"/>
            <a:ext cx="6169891" cy="189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8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5B1142E-2558-4703-326B-40F625A8C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08CA37-89CA-348A-0226-5EB538037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97EDC-C90F-16D2-B5F2-74D906D4E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627AA-6D8A-A2BB-022D-59269C124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68CD8-5F8D-3E78-D892-AEC41D20F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6C5F4-FA83-0045-9394-83136A9F46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2" r:id="rId5"/>
    <p:sldLayoutId id="2147483653" r:id="rId6"/>
    <p:sldLayoutId id="2147483654" r:id="rId7"/>
    <p:sldLayoutId id="2147483655" r:id="rId8"/>
    <p:sldLayoutId id="2147483663" r:id="rId9"/>
    <p:sldLayoutId id="2147483661" r:id="rId10"/>
    <p:sldLayoutId id="2147483660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607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260A8-737B-A50E-230C-4C531E999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8623F2-B077-89A2-CF34-474DDE352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Promoção da Saúde e Bem-Estar: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incentivo ao uso da bicicleta como meio de transporte trará benefícios diretos à saúde dos moradores de Guaratinguetá. O ciclismo é uma atividade física de baixo impacto, que contribui para o aumento da resistência cardiovascular, fortalecimento muscular e redução do estresse, melhorando a qualidade de vida e bem-estar dos ciclistas.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3B2C49-5B10-DD6D-30A2-8C061E68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599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ACF6E-2110-471A-D591-93CD53C2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3356AD-B572-3A2F-C63B-D850DD4F8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Redução do Trânsito e Congestionamentos: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 oferecer uma alternativa de transporte mais rápida e eficiente, o projeto LUG pode reduzir o número de veículos nas vias, aliviando o congestionamento e melhorando a fluidez do trânsito. Com menos carros nas ruas, também haverá uma diminuição dos engarrafamentos, economia de tempo e redução dos níveis de estresse no trânsito.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344A4E-0B41-F85C-E525-CDE6A1D2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75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A12D7-0D01-6B88-1478-EC0AAB20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Justificativa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6C06C5-F161-F20D-25EA-54DA43C50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02" y="1527289"/>
            <a:ext cx="1176649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Promoção da Sustentabilidade Urbana: 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.O projeto LUG posiciona Guaratinguetá como uma cidade inovadora e comprometida com a sustentabilidade urbana. Essa iniciativa pode atrair investimentos e parcerias com empresas e organizações que compartilham dos mesmos valores, fortalecendo a imagem positiva da cidade e impulsionando seu desenvolvimento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sustentável.O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projeto LUG é uma oportunidade ímpar para transformar Guaratinguetá em uma cidade mais verde, saudável e amigável ao meio ambiente. Ao adotar uma abordagem voltada para a sustentabilidade e a qualidade de vida dos cidadãos, podemos pavimentar o caminho para um futuro melhor, onde o ciclismo é valorizado como uma solução inteligente e ecológica para a mobilidade urbana.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2B70D0-1C81-D137-D2CA-7774082D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45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6CEF78-C8A2-DD68-88A3-B0C1884B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62CFFB-E9DF-DE5B-7BBF-FD6867023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LUG é uma oportunidade ímpar para transformar Guaratinguetá em uma cidade mais verde, saudável e amigável ao meio ambiente. Ao adotar uma abordagem voltada para a sustentabilidade e a qualidade de vida dos cidadãos, podemos pavimentar o caminho para um futuro melhor, onde o ciclismo é valorizado como uma solução inteligente e ecológica para a mobilidade urbana.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399B6F-97CC-AF12-DEA5-329650ED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41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E6790-16AC-ACF6-7EF6-BDF03B06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Melhoria/Situação futura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BBE9BC-D0DC-C362-350A-A8622376F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 a implementação bem-sucedida do projeto LUG (Logística Urbana em Guaratinguetá), a cidade experimentará uma série de melhorias significativas em sua mobilidade urbana, promovendo um ambiente mais sustentável, inclusivo e agradável para seus moradores e visitantes.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740CCF-A8DB-D46A-5461-B8CAB058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954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15639-D2C5-E823-3F8A-8BC0BDB0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Melhoria/Situação futura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3B7228-BC61-A63F-5469-5E2EC6549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Redução do Tráfego e dos Congestionamentos:</a:t>
            </a:r>
          </a:p>
          <a:p>
            <a:pPr marL="514350" indent="-514350">
              <a:buFont typeface="+mj-lt"/>
              <a:buAutoNum type="arabicPeriod"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 o incentivo ao uso de bicicletas elétricas compartilhadas e o aumento das ciclovias e ciclofaixas, haverá uma diminuição do número de veículos nas vias. O resultado será um tráfego mais fluido e redução dos congestionamentos, tornando as viagens mais rápidas e agradáveis para todos.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5D9BD6-9763-1355-587E-186D4229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69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49F45-4679-8DE8-E564-AE8F0EF4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Melhoria/Situação futura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6F8252-4134-E967-3301-AA5DB3E69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Estímulo ao Uso do Ciclismo como Meio de Transporte: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ampliação das ciclovias e ciclofaixas proporcionará aos ciclistas rotas mais seguras e bem planejadas. Com isso, o ciclismo será encorajado como uma opção de transporte diário, promovendo um estilo de vida mais ativo e saudável para a população.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96C00E-5488-48C5-3C8B-37E02FC7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941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29F76-065D-6F66-D327-655077AB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Melhoria/Situação futura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4121CE-6EC0-2504-5F84-599830EE8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Melhoria da Qualidade do Ar:</a:t>
            </a: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substituição de veículos motorizados por bicicletas elétricas compartilhadas contribuirá diretamente para a redução das emissões de poluentes e a melhoria da qualidade do ar. Guaratinguetá poderá respirar um ar mais limpo e saudável, beneficiando a saúde de todos os seus habitantes.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F549AF-CAD4-EA2D-B05C-1F53B341D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94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57FF1-EE51-D7E4-B970-2133914E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Melhoria/Situação futura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EB6FC0-3210-D807-1472-9F5C15EC6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Integração Multimodal e Acessibilidade: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integração das bicicletas elétricas compartilhadas com o transporte público permitirá aos cidadãos combinar diferentes modos de transporte em suas jornadas diárias, tornando o sistema de mobilidade mais integrado e acessível a todos.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F17B3B-0EBC-3D0A-EF61-3DB7BDDF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82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92442-8854-E828-E06E-057BF0D7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Melhoria/Situação futura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06AD2-5FD9-2264-FA8B-9B3B90EF2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Fortalecimento da Economia Local: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implantação do projeto LUG criará novas oportunidades de negócios e empregos relacionados à operação e manutenção do sistema de bicicletas elétricas compartilhadas. Isso fortalecerá a economia local e estimulará o empreendedorismo na cidade.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81A20B-59A2-68A3-0F5F-BC65A1DC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49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05B35BB-9F3B-413B-9321-3EC7F6A7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795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06944-3D8F-F136-DEB9-7867BD98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Melhoria/Situação futura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EF709F-D977-90B6-1100-5E0FE9089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Promoção do Turismo Sustentável: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
A oferta de bicicletas elétricas compartilhadas para turistas e moradores permitirá explorar os encantos de Guaratinguetá de forma mais sustentável e integrada à cultura local. O turismo sustentável será incentivado, trazendo benefícios econômicos e preservando o patrimônio natural e cultural da cidade.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562B1A-D940-F201-3516-2553BB1F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742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56A77-AC5C-8931-37E7-BA076575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514"/>
            <a:ext cx="10515600" cy="1325563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Melhoria/Situação futura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FFF837-B54A-58E8-466E-9ED9EA20A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Fortalecimento da Identidade Urbana: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
O projeto LUG contribuirá para a construção de uma identidade urbana mais sustentável e conectada com as demandas e valores dos cidadãos. A iniciativa poderá ser um símbolo do compromisso de Guaratinguetá com a preservação ambiental e a qualidade de vida de seus habitantes.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4424B5-5134-7B4C-8A1E-D445660E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774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B3EDF-1CD7-DDE6-7671-E2750330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Melhoria/Situação futura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7E6E29-F856-61AC-6592-64938E3C3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 a melhoria futura proposta pelo projeto LUG, Guaratinguetá se consolidará como uma cidade moderna e inteligente, onde a mobilidade urbana é pensada de forma inovadora e sustentável. O compromisso com a logística urbana irá refletir no bem-estar da população, no crescimento econômico e na preservação do meio ambiente, abrindo caminho para um futuro mais próspero e harmonioso para todos.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17C522-F178-2874-E23D-DD55FB5B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3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6A0FB-2CD2-B7CC-4859-2F606729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Benefícios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56360B-0ABE-4C53-2F79-1320E17F5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Mobilidade Sustentável:</a:t>
            </a:r>
          </a:p>
          <a:p>
            <a:pPr marL="0" indent="0">
              <a:buNone/>
            </a:pPr>
            <a:endParaRPr lang="pt-BR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Redução das emissões de gases de efeito estufa e da poluição do ar com a substituição de veículos motorizados por bicicletas elétricas compartilhadas, contribuindo para a luta contra as mudanças climáticas e promovendo um ambiente mais limpo e saudável.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FF2413-78C2-FDC0-9E69-9FD89E09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556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1A8EF-AF28-061C-52FD-4549E71A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66211C-5B74-4ED4-A849-970E2C6C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Melhoria da Qualidade de Vida:</a:t>
            </a:r>
          </a:p>
          <a:p>
            <a:pPr marL="0" indent="0">
              <a:buNone/>
            </a:pPr>
            <a:endParaRPr lang="pt-BR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Estímulo ao uso do ciclismo como meio de transporte diário, promovendo uma vida mais ativa e saudável para os cidadãos, com benefícios para a saúde cardiovascular e o bem-estar emocional.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03B1EE-15B7-5FB6-FC3E-8097B906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5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76719-78E4-04FD-3488-7AACA5CC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FE9F01-7E25-5E1E-61E8-17596E35B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Redução do Tráfego e Congestionamentos:</a:t>
            </a:r>
          </a:p>
          <a:p>
            <a:endParaRPr lang="pt-BR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 mais pessoas optando por bicicletas elétricas, haverá uma diminuição do número de veículos nas vias, resultando em trânsito mais fluido e redução dos congestionamentos, tornando as viagens mais rápidas e eficientes.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9DE214-F129-E294-BB27-CBD897EF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204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D22FA-CE25-0E67-07B4-6D4AD50C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403912-A993-F43F-DCEF-5CB1DA118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Integração Multimodal:</a:t>
            </a: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integração das bicicletas elétricas compartilhadas com o transporte público possibilitará aos cidadãos combinarem diferentes modos de transporte em suas jornadas, oferecendo mais opções e flexibilidade em seus deslocamentos.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B21D2B-2152-974A-B4DC-E4285B1E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01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74107-8813-8E58-B56C-BC09AE77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5727CC-3465-381B-8496-A1CE19C0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Estímulo à Economia Local: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
A implantação do projeto LUG criará novas oportunidades de negócios e empregos relacionados à operação e manutenção do sistema de bicicletas elétricas compartilhadas, fortalecendo a economia local e incentivando o empreendedorismo.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B708C8-A0C1-DF81-FFF2-F1E3656D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6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9C7B1-165B-1175-92A4-95B6BD5E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6407B5-95A6-1A25-F0B0-07D242624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Promoção do Turismo Sustentável:</a:t>
            </a:r>
          </a:p>
          <a:p>
            <a:pPr marL="0" indent="0">
              <a:buNone/>
            </a:pPr>
            <a:endParaRPr lang="pt-BR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bicicletas elétricas compartilhadas proporcionarão uma experiência de turismo mais sustentável e integrada à cultura local, permitindo que turistas e moradores explorem os atrativos de Guaratinguetá de forma ecológica e acessível.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275127-A835-AA9F-601F-28F1D0E5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481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5F042-5E62-28B5-236B-6B68F7E4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6CF47-02E1-FD31-4BC4-A7049169E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Fortalecimento da Identidade Urbana:</a:t>
            </a:r>
          </a:p>
          <a:p>
            <a:pPr marL="0" indent="0">
              <a:buNone/>
            </a:pPr>
            <a:endParaRPr lang="pt-BR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projeto LUG contribuirá para a construção de uma identidade urbana mais sustentável e conectada com as demandas e valores dos cidadãos, tornando Guaratinguetá uma cidade de referência na mobilidade urbana.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0800AC-DE06-BF26-9DF1-2ACDBD0C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12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17211D1-CBD4-0472-49FB-6A492453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700" dirty="0"/>
              <a:t>UC05 – LUG (Logística Urbana em Guaratinguetá)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AF00CF5-7A30-6D2F-EE89-6F8B45D54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Wellington Gabriel, Cleiton Silva e John Gabriel</a:t>
            </a:r>
          </a:p>
          <a:p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6B05F8D-F466-46C1-987B-217E2FF6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957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A16A5-E1EB-2AC9-1CAB-EA394B55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5517A6-5024-68B9-1C18-AFF32C89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Educação para a Mobilidade Sustentável:</a:t>
            </a:r>
          </a:p>
          <a:p>
            <a:pPr marL="0" indent="0">
              <a:buNone/>
            </a:pPr>
            <a:endParaRPr lang="pt-BR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projeto LUG promoverá a conscientização sobre a importância da mobilidade sustentável e do uso de bicicletas como meio de transporte, incentivando práticas mais responsáveis em relação à mobilidade urbana.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980537-AE97-76AA-02F1-684E171E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310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DB954-728F-C3D2-B364-04404AC0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6B9CE6-0BCE-B60E-45E3-A942EFDEE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Acessibilidade e Inclusão: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
Com a ampliação das ciclovias e ciclofaixas, a mobilidade será mais acessível para pessoas com mobilidade reduzida e grupos vulneráveis, promovendo a inclusão social e proporcionando igualdade de oportunidades para todos.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1DBA0A-416A-8A8F-1222-09C55E9A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10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79C56-8CF2-3111-B60B-2B3167E9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A1D017-D48B-2929-0E11-A2CE656E3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</a:t>
            </a: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Modernização e Inovação:</a:t>
            </a:r>
          </a:p>
          <a:p>
            <a:pPr marL="0" indent="0">
              <a:buNone/>
            </a:pPr>
            <a:endParaRPr lang="pt-BR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implementação de bicicletas elétricas compartilhadas e a adoção de tecnologias para a gestão do sistema representam uma modernização da infraestrutura urbana, posicionando Guaratinguetá como uma cidade inovadora e sustentável.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DB5C68-140B-EF53-379A-EAA3E66D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517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03855-F88A-0E75-2FE0-7E7FC89F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B29EEB-D26C-7B76-2D20-28CD2F4BE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 todos esses benefícios, o projeto LUG tem o potencial de transformar Guaratinguetá em uma cidade mais próspera, saudável e conectada com as necessidades e desejos de seus cidadãos. A busca por uma mobilidade urbana sustentável é uma jornada que trará resultados positivos para o presente e para as gerações futuras, consolidando Guaratinguetá como um exemplo de cidade inteligente e comprometida com a preservação do meio ambiente.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107E9-D6E0-1838-6EC4-9D8B5B8B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101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5A552-A1A9-CAC2-7247-010676CF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4FD59C-EA9D-A207-5094-6A269A0CC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Imagine uma cidade onde as ruas são dominadas pelas bicicletas, onde o tráfego flui com tranquilidade, e o ar é puro e limpo para todos respirarem. Esse é o futuro que o projeto LUG (Logística Urbana em Guaratinguetá) nos reserva.</a:t>
            </a:r>
          </a:p>
          <a:p>
            <a:endParaRPr lang="pt-BR" dirty="0">
              <a:solidFill>
                <a:srgbClr val="D1D5DB"/>
              </a:solidFill>
              <a:latin typeface="Söhne"/>
            </a:endParaRPr>
          </a:p>
          <a:p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 o LUG, estamos prestes a revolucionar a mobilidade urbana em Guaratinguetá, promovendo um ambiente mais sustentável, inclusivo e saudável para todos os seus habitantes.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5680CA-D267-B41D-BEE9-906BEDD9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49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40B93-4E88-C816-6CC2-B9535947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D751C8-F188-962A-820F-748CFEA87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irá viabilizar a implementação de bicicletas elétricas compartilhadas e a expansão das ciclovias e ciclofaixas, proporcionando uma alternativa de transporte prática, econômica e ecologicamente correta.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Ao adotar o LUG, estaremos investindo no futuro da nossa cidade, fortalecendo a economia local, promovendo o turismo sustentável e estimulando um estilo de vida ativo e saudável para todos. Além disso, estaremos dando passos concretos na luta contra as mudanças climáticas e na preservação do meio ambiente para as gerações futuras.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99ED2D-99C3-6130-3EA9-CFA56C62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314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E9ADBF-304C-0208-DB41-F08A8B5F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923FB3-D12B-860E-71CB-A6F2336C0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Nossa visão é uma Guaratinguetá moderna, onde as bicicletas são o meio de transporte preferencial, as ciclovias e ciclofaixas se tornam um símbolo da mobilidade inteligente e sustentável, e os cidadãos desfrutam de uma cidade mais conectada e amiga do meio ambiente.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Vamos juntos nessa jornada rumo a um futuro mais verde, saudável e vibrante! O projeto LUG é o caminho para transformar Guaratinguetá em uma cidade modelo de mobilidade urbana sustentável.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F2F826-27EC-432A-FAA9-068308A2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71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5D775-787D-4FBD-314E-ABFA15C4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4DBCF9-48B4-350A-B9D7-13EE6D75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Seja parte dessa mudança! Invista no LUG e pedalaremos juntos para um futuro melhor para todos nós. Junte-se a nós nessa transformação e vamos construir juntos uma Guaratinguetá melhor para viver, trabalhar e aproveitar!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LUG - Logística Urbana em Guaratinguetá: O futuro da mobilidade começa aqui!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39ED44-1ED7-2406-305D-EA02A4BA8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94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DA475-B782-BE78-4933-E5456DA9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98" y="1106330"/>
            <a:ext cx="11434102" cy="3736995"/>
          </a:xfrm>
        </p:spPr>
        <p:txBody>
          <a:bodyPr>
            <a:normAutofit/>
          </a:bodyPr>
          <a:lstStyle/>
          <a:p>
            <a:r>
              <a:rPr lang="pt-BR" sz="2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Atualmente, a cidade de Guaratinguetá enfrenta desafios significativos em relação à mobilidade urbana. Com um crescimento populacional contínuo, a frota de veículos motorizados tem aumentado, resultando em congestionamentos frequentes e uma sobrecarga do sistema viário. Além disso, há uma escassez de infraestrutura dedicada aos ciclistas, com poucas ciclofaixas e ciclovias disponíveis.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F4531AD-295C-4722-9632-F8E5E9CF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4</a:t>
            </a:fld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D24E05B-D326-C9BF-2752-FC99D07B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10363200" cy="1309783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Situação Atual</a:t>
            </a:r>
          </a:p>
        </p:txBody>
      </p:sp>
    </p:spTree>
    <p:extLst>
      <p:ext uri="{BB962C8B-B14F-4D97-AF65-F5344CB8AC3E}">
        <p14:creationId xmlns:p14="http://schemas.microsoft.com/office/powerpoint/2010/main" val="274689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1187F-4FFA-16DB-F346-4E6FCEB9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Situação Atual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11A63B-0B84-A6B4-D590-AF008267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5</a:t>
            </a:fld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A77AAD0-D2B3-2BFC-4EC7-3C30D5E5CB1C}"/>
              </a:ext>
            </a:extLst>
          </p:cNvPr>
          <p:cNvSpPr txBox="1">
            <a:spLocks/>
          </p:cNvSpPr>
          <p:nvPr/>
        </p:nvSpPr>
        <p:spPr>
          <a:xfrm>
            <a:off x="717623" y="1690688"/>
            <a:ext cx="11054345" cy="310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C8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C8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C8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4C8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04C8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Diante dessa situação, o projeto LUG surge como uma oportunidade única para transformar a realidade da mobilidade urbana em Guaratinguetá. Com a implementação de bicicletas elétricas compartilhadas e a ampliação das ciclovias e ciclofaixas, buscamos proporcionar uma alternativa sustentável, eficiente e segura de transporte para a população, tornando a bicicleta uma opção viável e atrativa para as necessidades do dia a dia.</a:t>
            </a:r>
          </a:p>
        </p:txBody>
      </p:sp>
    </p:spTree>
    <p:extLst>
      <p:ext uri="{BB962C8B-B14F-4D97-AF65-F5344CB8AC3E}">
        <p14:creationId xmlns:p14="http://schemas.microsoft.com/office/powerpoint/2010/main" val="163006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A5C41-BC1D-956E-003E-DABED69A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Situação Atual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4E78DF-2147-D510-982D-8C11896D4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LUG visa romper as barreiras existentes e abrir caminho para uma cidade mais conectada, amigável ao meio ambiente e que valoriza o bem-estar de seus cidadãos. Ao superar os desafios atuais, podemos construir um futuro melhor para Guaratinguetá, onde ciclistas e pedestres compartilham as ruas com segurança e harmonia, impulsionados pela energia limpa das bicicletas elétricas.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F765B6-D6CA-D1AA-4A5D-2E37628B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32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8B55A-4416-0318-EDB9-C2897244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Justificativa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7E1C9A-FFA7-6BF7-5019-0FB2E8ED4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ea typeface="Abadi" panose="02000000000000000000" pitchFamily="2" charset="0"/>
                <a:cs typeface="Arial" panose="020B0604020202020204" pitchFamily="34" charset="0"/>
              </a:rPr>
              <a:t>O projeto LUG é uma iniciativa fundamental para Guaratinguetá, pois visa não apenas melhorar a mobilidade urbana, mas também contribuir significativamente para a preservação do meio ambiente e incentivar o ciclismo como uma alternativa sustentável de transporte.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202DFF-C866-558B-660C-0B13F558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75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8FC30-776A-4F5C-454B-5561F6D6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Justificativa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AE89A1-8351-0E39-1801-D3BE417C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28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Preservação do Meio Ambiente: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implementação de bicicletas elétricas compartilhadas como meio de transporte contribuirá diretamente para a redução das emissões de gases de efeito estufa e da poluição do ar. Ao substituir os veículos motorizados movidos a combustíveis fósseis, as bicicletas elétricas ajudam a mitigar o impacto ambiental negativo, combatendo as mudanças climáticas e promovendo um ambiente mais limpo e saudável para todos.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6DC003-4500-5989-A2EA-EE7A2B64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09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C1C3A-4463-642C-892B-CB830901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3772EB-B54F-1908-4CE7-F11C6DD8F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7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Estímulo ao Ciclismo: 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a ampliação das ciclovias e ciclofaixas, o projeto LUG oferecerá uma infraestrutura segura e adequada para os ciclistas, incentivando mais pessoas a optarem pela bicicleta como meio de transporte regular. Ao proporcionar rotas exclusivas e segregadas do tráfego de veículos, o projeto irá aumentar a percepção de segurança e atrair novos adeptos ao ciclismo urbano, tanto para deslocamentos diários quanto para atividades de lazer.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6E9EB6-C191-B92F-05BD-B65E7CDE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C5F4-FA83-0045-9394-83136A9F46D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8240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2042</Words>
  <Application>Microsoft Office PowerPoint</Application>
  <PresentationFormat>Widescreen</PresentationFormat>
  <Paragraphs>152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Söhne</vt:lpstr>
      <vt:lpstr>Tema do Office</vt:lpstr>
      <vt:lpstr>Apresentação do PowerPoint</vt:lpstr>
      <vt:lpstr>Apresentação do PowerPoint</vt:lpstr>
      <vt:lpstr>UC05 – LUG (Logística Urbana em Guaratinguetá)</vt:lpstr>
      <vt:lpstr>Atualmente, a cidade de Guaratinguetá enfrenta desafios significativos em relação à mobilidade urbana. Com um crescimento populacional contínuo, a frota de veículos motorizados tem aumentado, resultando em congestionamentos frequentes e uma sobrecarga do sistema viário. Além disso, há uma escassez de infraestrutura dedicada aos ciclistas, com poucas ciclofaixas e ciclovias disponíveis.</vt:lpstr>
      <vt:lpstr>Situação Atual </vt:lpstr>
      <vt:lpstr>Situação Atual</vt:lpstr>
      <vt:lpstr>Justificativa </vt:lpstr>
      <vt:lpstr>Justificativa </vt:lpstr>
      <vt:lpstr>Justificativa</vt:lpstr>
      <vt:lpstr>Justificativa</vt:lpstr>
      <vt:lpstr>Justificativa</vt:lpstr>
      <vt:lpstr>Justificativa </vt:lpstr>
      <vt:lpstr>Justificativa</vt:lpstr>
      <vt:lpstr>Melhoria/Situação futura  </vt:lpstr>
      <vt:lpstr>Melhoria/Situação futura  </vt:lpstr>
      <vt:lpstr>Melhoria/Situação futura  </vt:lpstr>
      <vt:lpstr>Melhoria/Situação futura  </vt:lpstr>
      <vt:lpstr>Melhoria/Situação futura  </vt:lpstr>
      <vt:lpstr>Melhoria/Situação futura  </vt:lpstr>
      <vt:lpstr>Melhoria/Situação futura  </vt:lpstr>
      <vt:lpstr>Melhoria/Situação futura  </vt:lpstr>
      <vt:lpstr>Melhoria/Situação futura  </vt:lpstr>
      <vt:lpstr>Benefícios </vt:lpstr>
      <vt:lpstr>Benefícios </vt:lpstr>
      <vt:lpstr>Benefícios</vt:lpstr>
      <vt:lpstr>Benefícios</vt:lpstr>
      <vt:lpstr>Benefícios</vt:lpstr>
      <vt:lpstr>Benefícios</vt:lpstr>
      <vt:lpstr>Benefícios</vt:lpstr>
      <vt:lpstr>Benefícios</vt:lpstr>
      <vt:lpstr>Benefícios</vt:lpstr>
      <vt:lpstr>Benefícios</vt:lpstr>
      <vt:lpstr>Benefícios</vt:lpstr>
      <vt:lpstr>Conclusão</vt:lpstr>
      <vt:lpstr>Conclusão</vt:lpstr>
      <vt:lpstr>Conclusão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da Mota Vieira</dc:creator>
  <cp:lastModifiedBy>WELLINGTON GABRIEL DA SILVA GALDINO</cp:lastModifiedBy>
  <cp:revision>36</cp:revision>
  <dcterms:created xsi:type="dcterms:W3CDTF">2023-03-23T12:46:23Z</dcterms:created>
  <dcterms:modified xsi:type="dcterms:W3CDTF">2023-08-04T14:44:23Z</dcterms:modified>
</cp:coreProperties>
</file>